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48"/>
  </p:notesMasterIdLst>
  <p:sldIdLst>
    <p:sldId id="257" r:id="rId2"/>
    <p:sldId id="387" r:id="rId3"/>
    <p:sldId id="258" r:id="rId4"/>
    <p:sldId id="260" r:id="rId5"/>
    <p:sldId id="262" r:id="rId6"/>
    <p:sldId id="263" r:id="rId7"/>
    <p:sldId id="264" r:id="rId8"/>
    <p:sldId id="265" r:id="rId9"/>
    <p:sldId id="266" r:id="rId10"/>
    <p:sldId id="268" r:id="rId11"/>
    <p:sldId id="269" r:id="rId12"/>
    <p:sldId id="270" r:id="rId13"/>
    <p:sldId id="271" r:id="rId14"/>
    <p:sldId id="272" r:id="rId15"/>
    <p:sldId id="273" r:id="rId16"/>
    <p:sldId id="256" r:id="rId17"/>
    <p:sldId id="334" r:id="rId18"/>
    <p:sldId id="335" r:id="rId19"/>
    <p:sldId id="336" r:id="rId20"/>
    <p:sldId id="337" r:id="rId21"/>
    <p:sldId id="338" r:id="rId22"/>
    <p:sldId id="282" r:id="rId23"/>
    <p:sldId id="339" r:id="rId24"/>
    <p:sldId id="340" r:id="rId25"/>
    <p:sldId id="341" r:id="rId26"/>
    <p:sldId id="342" r:id="rId27"/>
    <p:sldId id="343" r:id="rId28"/>
    <p:sldId id="344" r:id="rId29"/>
    <p:sldId id="274" r:id="rId30"/>
    <p:sldId id="275" r:id="rId31"/>
    <p:sldId id="276" r:id="rId32"/>
    <p:sldId id="277" r:id="rId33"/>
    <p:sldId id="313" r:id="rId34"/>
    <p:sldId id="314" r:id="rId35"/>
    <p:sldId id="315" r:id="rId36"/>
    <p:sldId id="316" r:id="rId37"/>
    <p:sldId id="317" r:id="rId38"/>
    <p:sldId id="318" r:id="rId39"/>
    <p:sldId id="320" r:id="rId40"/>
    <p:sldId id="321" r:id="rId41"/>
    <p:sldId id="322" r:id="rId42"/>
    <p:sldId id="323" r:id="rId43"/>
    <p:sldId id="324" r:id="rId44"/>
    <p:sldId id="325" r:id="rId45"/>
    <p:sldId id="326" r:id="rId46"/>
    <p:sldId id="328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6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472A8B-1992-439B-B5A0-8B471DF5FB4C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44B3BF-E9E5-4FA6-B259-2E623339B8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9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맑은 고딕" panose="020B0503020000020004" pitchFamily="50" charset="-127"/>
              </a:rPr>
              <a:t>1</a:t>
            </a:fld>
            <a:endParaRPr 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맑은 고딕" panose="020B0503020000020004" pitchFamily="50" charset="-127"/>
              </a:rPr>
              <a:t>11</a:t>
            </a:fld>
            <a:endParaRPr 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맑은 고딕" panose="020B0503020000020004" pitchFamily="50" charset="-127"/>
              </a:rPr>
              <a:t>12</a:t>
            </a:fld>
            <a:endParaRPr 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맑은 고딕" panose="020B0503020000020004" pitchFamily="50" charset="-127"/>
              </a:rPr>
              <a:t>13</a:t>
            </a:fld>
            <a:endParaRPr 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맑은 고딕" panose="020B0503020000020004" pitchFamily="50" charset="-127"/>
              </a:rPr>
              <a:t>14</a:t>
            </a:fld>
            <a:endParaRPr 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맑은 고딕" panose="020B0503020000020004" pitchFamily="50" charset="-127"/>
              </a:rPr>
              <a:t>15</a:t>
            </a:fld>
            <a:endParaRPr 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맑은 고딕" panose="020B0503020000020004" pitchFamily="50" charset="-127"/>
              </a:rPr>
              <a:t>33</a:t>
            </a:fld>
            <a:endParaRPr 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맑은 고딕" panose="020B0503020000020004" pitchFamily="50" charset="-127"/>
              </a:rPr>
              <a:t>34</a:t>
            </a:fld>
            <a:endParaRPr 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맑은 고딕" panose="020B0503020000020004" pitchFamily="50" charset="-127"/>
              </a:rPr>
              <a:t>35</a:t>
            </a:fld>
            <a:endParaRPr 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맑은 고딕" panose="020B0503020000020004" pitchFamily="50" charset="-127"/>
              </a:rPr>
              <a:t>36</a:t>
            </a:fld>
            <a:endParaRPr 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맑은 고딕" panose="020B0503020000020004" pitchFamily="50" charset="-127"/>
              </a:rPr>
              <a:t>37</a:t>
            </a:fld>
            <a:endParaRPr 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맑은 고딕" panose="020B0503020000020004" pitchFamily="50" charset="-127"/>
              </a:rPr>
              <a:t>3</a:t>
            </a:fld>
            <a:endParaRPr 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맑은 고딕" panose="020B0503020000020004" pitchFamily="50" charset="-127"/>
              </a:rPr>
              <a:t>38</a:t>
            </a:fld>
            <a:endParaRPr 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맑은 고딕" panose="020B0503020000020004" pitchFamily="50" charset="-127"/>
              </a:rPr>
              <a:t>39</a:t>
            </a:fld>
            <a:endParaRPr 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맑은 고딕" panose="020B0503020000020004" pitchFamily="50" charset="-127"/>
              </a:rPr>
              <a:t>40</a:t>
            </a:fld>
            <a:endParaRPr 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맑은 고딕" panose="020B0503020000020004" pitchFamily="50" charset="-127"/>
              </a:rPr>
              <a:t>41</a:t>
            </a:fld>
            <a:endParaRPr 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맑은 고딕" panose="020B0503020000020004" pitchFamily="50" charset="-127"/>
              </a:rPr>
              <a:t>42</a:t>
            </a:fld>
            <a:endParaRPr 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맑은 고딕" panose="020B0503020000020004" pitchFamily="50" charset="-127"/>
              </a:rPr>
              <a:t>43</a:t>
            </a:fld>
            <a:endParaRPr 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맑은 고딕" panose="020B0503020000020004" pitchFamily="50" charset="-127"/>
              </a:rPr>
              <a:t>44</a:t>
            </a:fld>
            <a:endParaRPr 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맑은 고딕" panose="020B0503020000020004" pitchFamily="50" charset="-127"/>
              </a:rPr>
              <a:t>45</a:t>
            </a:fld>
            <a:endParaRPr 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맑은 고딕" panose="020B0503020000020004" pitchFamily="50" charset="-127"/>
              </a:rPr>
              <a:t>46</a:t>
            </a:fld>
            <a:endParaRPr 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맑은 고딕" panose="020B0503020000020004" pitchFamily="50" charset="-127"/>
              </a:rPr>
              <a:t>4</a:t>
            </a:fld>
            <a:endParaRPr 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맑은 고딕" panose="020B0503020000020004" pitchFamily="50" charset="-127"/>
              </a:rPr>
              <a:t>5</a:t>
            </a:fld>
            <a:endParaRPr 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맑은 고딕" panose="020B0503020000020004" pitchFamily="50" charset="-127"/>
              </a:rPr>
              <a:t>6</a:t>
            </a:fld>
            <a:endParaRPr 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맑은 고딕" panose="020B0503020000020004" pitchFamily="50" charset="-127"/>
              </a:rPr>
              <a:t>7</a:t>
            </a:fld>
            <a:endParaRPr 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맑은 고딕" panose="020B0503020000020004" pitchFamily="50" charset="-127"/>
              </a:rPr>
              <a:t>8</a:t>
            </a:fld>
            <a:endParaRPr 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맑은 고딕" panose="020B0503020000020004" pitchFamily="50" charset="-127"/>
              </a:rPr>
              <a:t>9</a:t>
            </a:fld>
            <a:endParaRPr 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>
                <a:latin typeface="맑은 고딕" panose="020B0503020000020004" pitchFamily="50" charset="-127"/>
              </a:rPr>
              <a:t>10</a:t>
            </a:fld>
            <a:endParaRPr 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8B3CA-EF18-4BC3-BCE7-2FABA39747BB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58B11-F618-450A-B92C-2A077F87AB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728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8B3CA-EF18-4BC3-BCE7-2FABA39747BB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58B11-F618-450A-B92C-2A077F87AB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956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8B3CA-EF18-4BC3-BCE7-2FABA39747BB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58B11-F618-450A-B92C-2A077F87AB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903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1671942"/>
      </p:ext>
    </p:extLst>
  </p:cSld>
  <p:clrMapOvr>
    <a:masterClrMapping/>
  </p:clrMapOvr>
  <p:transition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6802460"/>
      </p:ext>
    </p:extLst>
  </p:cSld>
  <p:clrMapOvr>
    <a:masterClrMapping/>
  </p:clrMapOvr>
  <p:transition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4040810"/>
      </p:ext>
    </p:extLst>
  </p:cSld>
  <p:clrMapOvr>
    <a:masterClrMapping/>
  </p:clrMapOvr>
  <p:transition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3350081"/>
      </p:ext>
    </p:extLst>
  </p:cSld>
  <p:clrMapOvr>
    <a:masterClrMapping/>
  </p:clrMapOvr>
  <p:transition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9711708"/>
      </p:ext>
    </p:extLst>
  </p:cSld>
  <p:clrMapOvr>
    <a:masterClrMapping/>
  </p:clrMapOvr>
  <p:transition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2437278"/>
      </p:ext>
    </p:extLst>
  </p:cSld>
  <p:clrMapOvr>
    <a:masterClrMapping/>
  </p:clrMapOvr>
  <p:transition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2690006"/>
      </p:ext>
    </p:extLst>
  </p:cSld>
  <p:clrMapOvr>
    <a:masterClrMapping/>
  </p:clrMapOvr>
  <p:transition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2098717"/>
      </p:ext>
    </p:extLst>
  </p:cSld>
  <p:clrMapOvr>
    <a:masterClrMapping/>
  </p:clrMapOvr>
  <p:transition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8B3CA-EF18-4BC3-BCE7-2FABA39747BB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58B11-F618-450A-B92C-2A077F87AB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2278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1116427"/>
      </p:ext>
    </p:extLst>
  </p:cSld>
  <p:clrMapOvr>
    <a:masterClrMapping/>
  </p:clrMapOvr>
  <p:transition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3359204"/>
      </p:ext>
    </p:extLst>
  </p:cSld>
  <p:clrMapOvr>
    <a:masterClrMapping/>
  </p:clrMapOvr>
  <p:transition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3738003"/>
      </p:ext>
    </p:extLst>
  </p:cSld>
  <p:clrMapOvr>
    <a:masterClrMapping/>
  </p:clrMapOvr>
  <p:transition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0146070"/>
      </p:ext>
    </p:extLst>
  </p:cSld>
  <p:clrMapOvr>
    <a:masterClrMapping/>
  </p:clrMapOvr>
  <p:transition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4240987"/>
      </p:ext>
    </p:extLst>
  </p:cSld>
  <p:clrMapOvr>
    <a:masterClrMapping/>
  </p:clrMapOvr>
  <p:transition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4393288"/>
      </p:ext>
    </p:extLst>
  </p:cSld>
  <p:clrMapOvr>
    <a:masterClrMapping/>
  </p:clrMapOvr>
  <p:transition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2636178"/>
      </p:ext>
    </p:extLst>
  </p:cSld>
  <p:clrMapOvr>
    <a:masterClrMapping/>
  </p:clrMapOvr>
  <p:transition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1983707"/>
      </p:ext>
    </p:extLst>
  </p:cSld>
  <p:clrMapOvr>
    <a:masterClrMapping/>
  </p:clrMapOvr>
  <p:transition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2218287"/>
      </p:ext>
    </p:extLst>
  </p:cSld>
  <p:clrMapOvr>
    <a:masterClrMapping/>
  </p:clrMapOvr>
  <p:transition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727369"/>
      </p:ext>
    </p:extLst>
  </p:cSld>
  <p:clrMapOvr>
    <a:masterClrMapping/>
  </p:clrMapOvr>
  <p:transition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8B3CA-EF18-4BC3-BCE7-2FABA39747BB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58B11-F618-450A-B92C-2A077F87AB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8267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217623"/>
      </p:ext>
    </p:extLst>
  </p:cSld>
  <p:clrMapOvr>
    <a:masterClrMapping/>
  </p:clrMapOvr>
  <p:transition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0186947"/>
      </p:ext>
    </p:extLst>
  </p:cSld>
  <p:clrMapOvr>
    <a:masterClrMapping/>
  </p:clrMapOvr>
  <p:transition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3416617"/>
      </p:ext>
    </p:extLst>
  </p:cSld>
  <p:clrMapOvr>
    <a:masterClrMapping/>
  </p:clrMapOvr>
  <p:transition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4541872"/>
      </p:ext>
    </p:extLst>
  </p:cSld>
  <p:clrMapOvr>
    <a:masterClrMapping/>
  </p:clrMapOvr>
  <p:transition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8942853"/>
      </p:ext>
    </p:extLst>
  </p:cSld>
  <p:clrMapOvr>
    <a:masterClrMapping/>
  </p:clrMapOvr>
  <p:transition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2263912"/>
      </p:ext>
    </p:extLst>
  </p:cSld>
  <p:clrMapOvr>
    <a:masterClrMapping/>
  </p:clrMapOvr>
  <p:transition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9255803"/>
      </p:ext>
    </p:extLst>
  </p:cSld>
  <p:clrMapOvr>
    <a:masterClrMapping/>
  </p:clrMapOvr>
  <p:transition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6942017"/>
      </p:ext>
    </p:extLst>
  </p:cSld>
  <p:clrMapOvr>
    <a:masterClrMapping/>
  </p:clrMapOvr>
  <p:transition>
    <p:push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3434434"/>
      </p:ext>
    </p:extLst>
  </p:cSld>
  <p:clrMapOvr>
    <a:masterClrMapping/>
  </p:clrMapOvr>
  <p:transition>
    <p:push dir="u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8611371"/>
      </p:ext>
    </p:extLst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8B3CA-EF18-4BC3-BCE7-2FABA39747BB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58B11-F618-450A-B92C-2A077F87AB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382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8B3CA-EF18-4BC3-BCE7-2FABA39747BB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58B11-F618-450A-B92C-2A077F87AB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618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8B3CA-EF18-4BC3-BCE7-2FABA39747BB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58B11-F618-450A-B92C-2A077F87AB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086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8B3CA-EF18-4BC3-BCE7-2FABA39747BB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58B11-F618-450A-B92C-2A077F87AB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894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8B3CA-EF18-4BC3-BCE7-2FABA39747BB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58B11-F618-450A-B92C-2A077F87AB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587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8B3CA-EF18-4BC3-BCE7-2FABA39747BB}" type="datetimeFigureOut">
              <a:rPr lang="ko-KR" altLang="en-US" smtClean="0"/>
              <a:t>2025-06-17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58B11-F618-450A-B92C-2A077F87AB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38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278B3CA-EF18-4BC3-BCE7-2FABA39747BB}" type="datetimeFigureOut">
              <a:rPr lang="ko-KR" altLang="en-US" smtClean="0"/>
              <a:pPr/>
              <a:t>2025-06-17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2D58B11-F618-450A-B92C-2A077F87AB7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9663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1" r:id="rId13"/>
    <p:sldLayoutId id="2147483723" r:id="rId14"/>
    <p:sldLayoutId id="2147483725" r:id="rId15"/>
    <p:sldLayoutId id="2147483726" r:id="rId16"/>
    <p:sldLayoutId id="2147483727" r:id="rId17"/>
    <p:sldLayoutId id="2147483728" r:id="rId18"/>
    <p:sldLayoutId id="2147483729" r:id="rId19"/>
    <p:sldLayoutId id="2147483731" r:id="rId20"/>
    <p:sldLayoutId id="2147483732" r:id="rId21"/>
    <p:sldLayoutId id="2147483733" r:id="rId22"/>
    <p:sldLayoutId id="2147483734" r:id="rId23"/>
    <p:sldLayoutId id="2147483735" r:id="rId24"/>
    <p:sldLayoutId id="2147483736" r:id="rId25"/>
    <p:sldLayoutId id="2147483737" r:id="rId26"/>
    <p:sldLayoutId id="2147483738" r:id="rId27"/>
    <p:sldLayoutId id="2147483739" r:id="rId28"/>
    <p:sldLayoutId id="2147483740" r:id="rId29"/>
    <p:sldLayoutId id="2147483741" r:id="rId30"/>
    <p:sldLayoutId id="2147483742" r:id="rId31"/>
    <p:sldLayoutId id="2147483744" r:id="rId32"/>
    <p:sldLayoutId id="2147483745" r:id="rId33"/>
    <p:sldLayoutId id="2147483746" r:id="rId34"/>
    <p:sldLayoutId id="2147483747" r:id="rId35"/>
    <p:sldLayoutId id="2147483748" r:id="rId36"/>
    <p:sldLayoutId id="2147483749" r:id="rId37"/>
    <p:sldLayoutId id="2147483750" r:id="rId38"/>
    <p:sldLayoutId id="2147483752" r:id="rId39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bell-sw.com/pages/downloads/#jdk-17-lt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idea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t.spring.io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711694" y="2583161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4400" dirty="0">
                <a:latin typeface="맑은 고딕" panose="020B0503020000020004" pitchFamily="50" charset="-127"/>
                <a:ea typeface="맑은 고딕" panose="020B0503020000020004" pitchFamily="50" charset="-127"/>
                <a:cs typeface="DM Sans Medium" pitchFamily="34" charset="-120"/>
              </a:rPr>
              <a:t>개발 환경 만들기</a:t>
            </a:r>
            <a:endParaRPr 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1711694" y="3436908"/>
            <a:ext cx="4773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사용 도구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1711694" y="3972322"/>
            <a:ext cx="4773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IntelliJ, </a:t>
            </a:r>
            <a:r>
              <a:rPr lang="en-US" dirty="0" err="1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SpringBoot</a:t>
            </a:r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, MySQL(Server, Workbench)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09958"/>
            <a:ext cx="5523067" cy="342221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61492" y="1783060"/>
            <a:ext cx="3780433" cy="472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708"/>
              </a:lnSpc>
            </a:pPr>
            <a:r>
              <a:rPr lang="en-US" sz="2958" dirty="0">
                <a:latin typeface="맑은 고딕" panose="020B0503020000020004" pitchFamily="50" charset="-127"/>
                <a:ea typeface="맑은 고딕" panose="020B0503020000020004" pitchFamily="50" charset="-127"/>
                <a:cs typeface="DM Sans Medium" pitchFamily="34" charset="-120"/>
              </a:rPr>
              <a:t>IntelliJ IDEA 설치 완료</a:t>
            </a:r>
            <a:endParaRPr lang="en-US" sz="29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 1"/>
          <p:cNvSpPr/>
          <p:nvPr/>
        </p:nvSpPr>
        <p:spPr>
          <a:xfrm>
            <a:off x="661492" y="2444552"/>
            <a:ext cx="47730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설치옵션 선택할 때 PATH에 "bin" 폴더 추가 옵션 선택시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 2"/>
          <p:cNvSpPr/>
          <p:nvPr/>
        </p:nvSpPr>
        <p:spPr>
          <a:xfrm>
            <a:off x="661492" y="3115469"/>
            <a:ext cx="4773018" cy="611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477" lvl="1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 지금 재부팅 하겠습니다. → cmd 에서 </a:t>
            </a:r>
            <a:r>
              <a:rPr lang="en-US" sz="1458" dirty="0">
                <a:solidFill>
                  <a:schemeClr val="bg1"/>
                </a:solidFill>
                <a:highlight>
                  <a:srgbClr val="110745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onsolas" pitchFamily="34" charset="-120"/>
              </a:rPr>
              <a:t>idea .</a:t>
            </a: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 사용가능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 3"/>
          <p:cNvSpPr/>
          <p:nvPr/>
        </p:nvSpPr>
        <p:spPr>
          <a:xfrm>
            <a:off x="661492" y="3792736"/>
            <a:ext cx="4773018" cy="611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477" lvl="1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 나중에 재부팅 하겠습니다. → 재부팅 전까지는 cmd 에서 </a:t>
            </a:r>
            <a:r>
              <a:rPr lang="en-US" sz="1458" dirty="0">
                <a:solidFill>
                  <a:schemeClr val="bg1"/>
                </a:solidFill>
                <a:highlight>
                  <a:srgbClr val="110745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onsolas" pitchFamily="34" charset="-120"/>
              </a:rPr>
              <a:t>idea .</a:t>
            </a:r>
            <a:r>
              <a:rPr lang="en-US" sz="1458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 </a:t>
            </a: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사용불가. 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 4"/>
          <p:cNvSpPr/>
          <p:nvPr/>
        </p:nvSpPr>
        <p:spPr>
          <a:xfrm>
            <a:off x="661492" y="4470004"/>
            <a:ext cx="47730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857216" lvl="2" indent="-285739">
              <a:lnSpc>
                <a:spcPts val="2375"/>
              </a:lnSpc>
              <a:buSzPct val="100000"/>
              <a:buChar char="•"/>
            </a:pPr>
            <a:r>
              <a:rPr lang="en-US" sz="1458" b="1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 하지만</a:t>
            </a: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 바탕화면 </a:t>
            </a:r>
            <a:r>
              <a:rPr lang="en-US" sz="1458" b="1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또는</a:t>
            </a: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 시작프로그램 </a:t>
            </a:r>
            <a:r>
              <a:rPr lang="en-US" sz="1458" b="1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또는</a:t>
            </a: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 실행파일(.exe) 로는 실행 가능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300" y="1283148"/>
            <a:ext cx="5459357" cy="429170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61492" y="2943820"/>
            <a:ext cx="3780433" cy="472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708"/>
              </a:lnSpc>
            </a:pPr>
            <a:r>
              <a:rPr lang="en-US" sz="2958" dirty="0">
                <a:latin typeface="맑은 고딕" panose="020B0503020000020004" pitchFamily="50" charset="-127"/>
                <a:ea typeface="맑은 고딕" panose="020B0503020000020004" pitchFamily="50" charset="-127"/>
                <a:cs typeface="DM Sans Medium" pitchFamily="34" charset="-120"/>
              </a:rPr>
              <a:t>IntelliJ IDEA 실행</a:t>
            </a:r>
            <a:endParaRPr lang="en-US" sz="29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 1"/>
          <p:cNvSpPr/>
          <p:nvPr/>
        </p:nvSpPr>
        <p:spPr>
          <a:xfrm>
            <a:off x="661492" y="3605312"/>
            <a:ext cx="4773018" cy="308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chemeClr val="bg1"/>
                </a:solidFill>
                <a:highlight>
                  <a:srgbClr val="110745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onsolas" pitchFamily="34" charset="-120"/>
              </a:rPr>
              <a:t>Free 30-Day Trial</a:t>
            </a:r>
            <a:r>
              <a:rPr lang="en-US" sz="1458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 </a:t>
            </a: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클릭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803" y="1202367"/>
            <a:ext cx="5616705" cy="444437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61492" y="1871365"/>
            <a:ext cx="3780433" cy="472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708"/>
              </a:lnSpc>
            </a:pPr>
            <a:r>
              <a:rPr lang="en-US" sz="2958" dirty="0">
                <a:latin typeface="맑은 고딕" panose="020B0503020000020004" pitchFamily="50" charset="-127"/>
                <a:ea typeface="맑은 고딕" panose="020B0503020000020004" pitchFamily="50" charset="-127"/>
                <a:cs typeface="DM Sans Medium" pitchFamily="34" charset="-120"/>
              </a:rPr>
              <a:t>IntelliJ IDEA 실행</a:t>
            </a:r>
            <a:endParaRPr lang="en-US" sz="29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 1"/>
          <p:cNvSpPr/>
          <p:nvPr/>
        </p:nvSpPr>
        <p:spPr>
          <a:xfrm>
            <a:off x="661492" y="2532857"/>
            <a:ext cx="47730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 만약 다른 IDE 의 개발 환경을 가져오고 싶다면 해당 IDE 클릭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 2"/>
          <p:cNvSpPr/>
          <p:nvPr/>
        </p:nvSpPr>
        <p:spPr>
          <a:xfrm>
            <a:off x="661492" y="3203774"/>
            <a:ext cx="4773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571477" lvl="1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가져오는 항목 예시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 3"/>
          <p:cNvSpPr/>
          <p:nvPr/>
        </p:nvSpPr>
        <p:spPr>
          <a:xfrm>
            <a:off x="661492" y="3572272"/>
            <a:ext cx="4773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857216" lvl="2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테마 (다크 / 라이트)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 4"/>
          <p:cNvSpPr/>
          <p:nvPr/>
        </p:nvSpPr>
        <p:spPr>
          <a:xfrm>
            <a:off x="661492" y="3940771"/>
            <a:ext cx="4773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857216" lvl="2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폰트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 5"/>
          <p:cNvSpPr/>
          <p:nvPr/>
        </p:nvSpPr>
        <p:spPr>
          <a:xfrm>
            <a:off x="661492" y="4309270"/>
            <a:ext cx="4773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857216" lvl="2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키보드 단축키 등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 6"/>
          <p:cNvSpPr/>
          <p:nvPr/>
        </p:nvSpPr>
        <p:spPr>
          <a:xfrm>
            <a:off x="661492" y="4677768"/>
            <a:ext cx="4773018" cy="308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아닌 경우 아래 </a:t>
            </a:r>
            <a:r>
              <a:rPr lang="en-US" sz="1458" dirty="0">
                <a:solidFill>
                  <a:schemeClr val="bg1"/>
                </a:solidFill>
                <a:highlight>
                  <a:srgbClr val="110745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onsolas" pitchFamily="34" charset="-120"/>
              </a:rPr>
              <a:t>Skip import</a:t>
            </a:r>
            <a:r>
              <a:rPr lang="en-US" sz="1458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 </a:t>
            </a: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클릭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897" y="1014256"/>
            <a:ext cx="5872493" cy="480408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61492" y="2943820"/>
            <a:ext cx="3780433" cy="472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708"/>
              </a:lnSpc>
            </a:pPr>
            <a:r>
              <a:rPr lang="en-US" sz="2958" dirty="0">
                <a:latin typeface="맑은 고딕" panose="020B0503020000020004" pitchFamily="50" charset="-127"/>
                <a:ea typeface="맑은 고딕" panose="020B0503020000020004" pitchFamily="50" charset="-127"/>
                <a:cs typeface="DM Sans Medium" pitchFamily="34" charset="-120"/>
              </a:rPr>
              <a:t>IntelliJ IDEA 실행</a:t>
            </a:r>
            <a:endParaRPr lang="en-US" sz="29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 1"/>
          <p:cNvSpPr/>
          <p:nvPr/>
        </p:nvSpPr>
        <p:spPr>
          <a:xfrm>
            <a:off x="661492" y="3605312"/>
            <a:ext cx="4773018" cy="308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chemeClr val="bg1"/>
                </a:solidFill>
                <a:highlight>
                  <a:srgbClr val="110745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onsolas" pitchFamily="34" charset="-120"/>
              </a:rPr>
              <a:t>New Project</a:t>
            </a:r>
            <a:r>
              <a:rPr lang="en-US" sz="1458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 </a:t>
            </a: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클릭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292" y="614469"/>
            <a:ext cx="5803312" cy="53012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61492" y="2792611"/>
            <a:ext cx="3780433" cy="472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708"/>
              </a:lnSpc>
            </a:pPr>
            <a:r>
              <a:rPr lang="en-US" sz="2958" dirty="0">
                <a:latin typeface="맑은 고딕" panose="020B0503020000020004" pitchFamily="50" charset="-127"/>
                <a:ea typeface="맑은 고딕" panose="020B0503020000020004" pitchFamily="50" charset="-127"/>
                <a:cs typeface="DM Sans Medium" pitchFamily="34" charset="-120"/>
              </a:rPr>
              <a:t>IntelliJ IDEA 실행</a:t>
            </a:r>
            <a:endParaRPr lang="en-US" sz="29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 1"/>
          <p:cNvSpPr/>
          <p:nvPr/>
        </p:nvSpPr>
        <p:spPr>
          <a:xfrm>
            <a:off x="661492" y="3454103"/>
            <a:ext cx="4773018" cy="611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 왼쪽에서 New Project 항목 안에 Java가 선택되어 있는지 확인 후 그대로 두고 우측 아래 </a:t>
            </a:r>
            <a:r>
              <a:rPr lang="en-US" sz="1458" dirty="0">
                <a:solidFill>
                  <a:schemeClr val="bg1"/>
                </a:solidFill>
                <a:highlight>
                  <a:srgbClr val="110745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onsolas" pitchFamily="34" charset="-120"/>
              </a:rPr>
              <a:t>Create</a:t>
            </a: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 클릭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234" y="1262516"/>
            <a:ext cx="6107123" cy="43768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61492" y="2414588"/>
            <a:ext cx="3780433" cy="472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708"/>
              </a:lnSpc>
            </a:pPr>
            <a:r>
              <a:rPr lang="en-US" sz="2958" dirty="0">
                <a:latin typeface="맑은 고딕" panose="020B0503020000020004" pitchFamily="50" charset="-127"/>
                <a:ea typeface="맑은 고딕" panose="020B0503020000020004" pitchFamily="50" charset="-127"/>
                <a:cs typeface="DM Sans Medium" pitchFamily="34" charset="-120"/>
              </a:rPr>
              <a:t>IntelliJ IDEA 실행</a:t>
            </a:r>
            <a:endParaRPr lang="en-US" sz="29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 1"/>
          <p:cNvSpPr/>
          <p:nvPr/>
        </p:nvSpPr>
        <p:spPr>
          <a:xfrm>
            <a:off x="661492" y="3076080"/>
            <a:ext cx="4773018" cy="308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우측 아래 </a:t>
            </a:r>
            <a:r>
              <a:rPr lang="en-US" sz="1458" dirty="0">
                <a:solidFill>
                  <a:schemeClr val="bg1"/>
                </a:solidFill>
                <a:highlight>
                  <a:srgbClr val="110745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onsolas" pitchFamily="34" charset="-120"/>
              </a:rPr>
              <a:t>Korean 한국어 Language is available</a:t>
            </a:r>
            <a:r>
              <a:rPr lang="en-US" sz="1458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 </a:t>
            </a: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팝업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 2"/>
          <p:cNvSpPr/>
          <p:nvPr/>
        </p:nvSpPr>
        <p:spPr>
          <a:xfrm>
            <a:off x="661492" y="3450928"/>
            <a:ext cx="4773018" cy="308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571477" lvl="1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 만약 영어 환경 그대로 작업할 경우 </a:t>
            </a:r>
            <a:r>
              <a:rPr lang="en-US" sz="1458" dirty="0">
                <a:solidFill>
                  <a:schemeClr val="bg1"/>
                </a:solidFill>
                <a:highlight>
                  <a:srgbClr val="110745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onsolas" pitchFamily="34" charset="-120"/>
              </a:rPr>
              <a:t>Don't ask again</a:t>
            </a:r>
            <a:endParaRPr lang="en-US" sz="1458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 3"/>
          <p:cNvSpPr/>
          <p:nvPr/>
        </p:nvSpPr>
        <p:spPr>
          <a:xfrm>
            <a:off x="661492" y="3825776"/>
            <a:ext cx="4773018" cy="617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477" lvl="1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 한국어 환경에서 작업하고 싶다하면 </a:t>
            </a:r>
            <a:r>
              <a:rPr lang="en-US" sz="1458" dirty="0">
                <a:solidFill>
                  <a:schemeClr val="bg1"/>
                </a:solidFill>
                <a:highlight>
                  <a:srgbClr val="110745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onsolas" pitchFamily="34" charset="-120"/>
              </a:rPr>
              <a:t>Enable Korean and Restart</a:t>
            </a:r>
            <a:r>
              <a:rPr lang="en-US" sz="1458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 </a:t>
            </a: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클릭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0E1EBF-AF47-6443-8CF1-673F5332CE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설치방법</a:t>
            </a:r>
          </a:p>
        </p:txBody>
      </p:sp>
    </p:spTree>
    <p:extLst>
      <p:ext uri="{BB962C8B-B14F-4D97-AF65-F5344CB8AC3E}">
        <p14:creationId xmlns:p14="http://schemas.microsoft.com/office/powerpoint/2010/main" val="672657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C7BE7801-90D9-B81F-8F01-85972F25B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732" y="1128133"/>
            <a:ext cx="7524268" cy="42324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DDB2B1-A084-C01D-0841-B4F3A48FD041}"/>
              </a:ext>
            </a:extLst>
          </p:cNvPr>
          <p:cNvSpPr txBox="1"/>
          <p:nvPr/>
        </p:nvSpPr>
        <p:spPr>
          <a:xfrm>
            <a:off x="1106904" y="3244334"/>
            <a:ext cx="4074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구글에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MySQL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</a:p>
        </p:txBody>
      </p:sp>
    </p:spTree>
    <p:extLst>
      <p:ext uri="{BB962C8B-B14F-4D97-AF65-F5344CB8AC3E}">
        <p14:creationId xmlns:p14="http://schemas.microsoft.com/office/powerpoint/2010/main" val="206347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068028-7324-1345-4117-8BCE4BD97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358" y="1215372"/>
            <a:ext cx="6721642" cy="37809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C95A2F-65D5-BF20-0A34-AAB807DDA669}"/>
              </a:ext>
            </a:extLst>
          </p:cNvPr>
          <p:cNvSpPr txBox="1"/>
          <p:nvPr/>
        </p:nvSpPr>
        <p:spPr>
          <a:xfrm>
            <a:off x="898357" y="3105834"/>
            <a:ext cx="389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상단의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Download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421618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55EC5EE-D1FE-7229-AB21-31D7A8C28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68846"/>
            <a:ext cx="5956756" cy="53203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5DB3E3-4E65-025E-64AE-237F55CF7070}"/>
              </a:ext>
            </a:extLst>
          </p:cNvPr>
          <p:cNvSpPr txBox="1"/>
          <p:nvPr/>
        </p:nvSpPr>
        <p:spPr>
          <a:xfrm>
            <a:off x="946484" y="2967335"/>
            <a:ext cx="49088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중앙 제일 아래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MySQL Community (GPL) Downloads &gt;&gt;</a:t>
            </a: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380858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5E3706-304E-757B-31D2-85B3DAF24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053" y="5235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JDK(JAVA_HOME)</a:t>
            </a:r>
            <a:r>
              <a:rPr lang="ko-KR" altLang="en-US" sz="3600" dirty="0"/>
              <a:t>설정하는 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F28105-0744-5765-DF2A-F7A53AD2F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693" y="1294410"/>
            <a:ext cx="11762509" cy="533202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https://bell-sw.com/pages/downloads/#jdk-17-lts</a:t>
            </a:r>
            <a:r>
              <a:rPr lang="en-US" altLang="ko-KR" sz="2400" dirty="0"/>
              <a:t> </a:t>
            </a:r>
            <a:r>
              <a:rPr lang="ko-KR" altLang="en-US" sz="2400" dirty="0"/>
              <a:t>해당 링크에 들어가서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	</a:t>
            </a:r>
            <a:r>
              <a:rPr lang="en-US" altLang="ko-KR" sz="2400" dirty="0" err="1"/>
              <a:t>Liberica</a:t>
            </a:r>
            <a:r>
              <a:rPr lang="en-US" altLang="ko-KR" sz="2400" dirty="0"/>
              <a:t> 17 LTS </a:t>
            </a:r>
            <a:r>
              <a:rPr lang="ko-KR" altLang="en-US" sz="2400" dirty="0"/>
              <a:t>설치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2.   JAVA_HOME</a:t>
            </a:r>
            <a:r>
              <a:rPr lang="ko-KR" altLang="en-US" sz="2400" dirty="0"/>
              <a:t>설정 </a:t>
            </a:r>
            <a:r>
              <a:rPr lang="en-US" altLang="ko-KR" sz="2400" dirty="0"/>
              <a:t>: </a:t>
            </a:r>
            <a:r>
              <a:rPr lang="ko-KR" altLang="en-US" sz="2400" dirty="0"/>
              <a:t>시스템 속성 창</a:t>
            </a:r>
            <a:r>
              <a:rPr lang="en-US" altLang="ko-KR" sz="2400" dirty="0"/>
              <a:t>&gt;</a:t>
            </a:r>
            <a:r>
              <a:rPr lang="ko-KR" altLang="en-US" sz="2400" dirty="0"/>
              <a:t>환경변수</a:t>
            </a:r>
            <a:r>
              <a:rPr lang="en-US" altLang="ko-KR" sz="2400" dirty="0"/>
              <a:t>, </a:t>
            </a:r>
            <a:r>
              <a:rPr lang="ko-KR" altLang="en-US" sz="2400" dirty="0"/>
              <a:t>시스템 변수 항목에서 새로 만들기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3.   PATH</a:t>
            </a:r>
            <a:r>
              <a:rPr lang="ko-KR" altLang="en-US" sz="2400" dirty="0"/>
              <a:t>에 </a:t>
            </a:r>
            <a:r>
              <a:rPr lang="en-US" altLang="ko-KR" sz="2400" dirty="0"/>
              <a:t>JAVA_HOME</a:t>
            </a:r>
            <a:r>
              <a:rPr lang="ko-KR" altLang="en-US" sz="2400" dirty="0"/>
              <a:t>설정 </a:t>
            </a:r>
            <a:r>
              <a:rPr lang="en-US" altLang="ko-KR" sz="2400" dirty="0"/>
              <a:t>: </a:t>
            </a:r>
            <a:r>
              <a:rPr lang="ko-KR" altLang="en-US" sz="2400" dirty="0"/>
              <a:t>시스템 변수 </a:t>
            </a:r>
            <a:r>
              <a:rPr lang="en-US" altLang="ko-KR" sz="2400" dirty="0"/>
              <a:t>&gt; Path </a:t>
            </a:r>
            <a:r>
              <a:rPr lang="ko-KR" altLang="en-US" sz="2400" dirty="0"/>
              <a:t>선택 후 편집 새로 만들기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	&gt; %JAVA_HOME%\bin </a:t>
            </a:r>
            <a:r>
              <a:rPr lang="ko-KR" altLang="en-US" sz="2400" dirty="0"/>
              <a:t>입력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4.   </a:t>
            </a:r>
            <a:r>
              <a:rPr lang="ko-KR" altLang="en-US" sz="2400" dirty="0"/>
              <a:t>적용확인 </a:t>
            </a:r>
            <a:r>
              <a:rPr lang="en-US" altLang="ko-KR" sz="2400" dirty="0"/>
              <a:t>: CMD</a:t>
            </a:r>
            <a:r>
              <a:rPr lang="ko-KR" altLang="en-US" sz="2400" dirty="0"/>
              <a:t>창에 해당 명령어 실행</a:t>
            </a:r>
            <a:br>
              <a:rPr lang="en-US" altLang="ko-KR" sz="2400" dirty="0"/>
            </a:br>
            <a:r>
              <a:rPr lang="en-US" altLang="ko-KR" sz="2400" dirty="0"/>
              <a:t>	echo %JAVA_HOME%</a:t>
            </a:r>
          </a:p>
          <a:p>
            <a:pPr marL="0" indent="0">
              <a:buNone/>
            </a:pPr>
            <a:r>
              <a:rPr lang="en-US" altLang="ko-KR" sz="2400" dirty="0"/>
              <a:t>	java -version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1F099F-7B2E-B442-FAE0-983A7CF23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49" y="5088578"/>
            <a:ext cx="5114995" cy="14487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9D983DB-BB1B-9CA7-07E1-786E0B7D4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706" y="5645476"/>
            <a:ext cx="5423852" cy="8918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3721EDD-2F87-556A-4C18-12F5D3921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1853" y="4121115"/>
            <a:ext cx="6191568" cy="135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98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B8596BC-490A-2BC3-C3C0-B4E38C895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537" y="1236245"/>
            <a:ext cx="7796463" cy="43855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148D49-F486-97A6-7021-813A3F8DEC99}"/>
              </a:ext>
            </a:extLst>
          </p:cNvPr>
          <p:cNvSpPr txBox="1"/>
          <p:nvPr/>
        </p:nvSpPr>
        <p:spPr>
          <a:xfrm>
            <a:off x="753979" y="2967335"/>
            <a:ext cx="3481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좌측 가장 아래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MySQL Install for Windows</a:t>
            </a: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852698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0ECC8E4-6B3E-E357-7471-38E1D3080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368" y="1218197"/>
            <a:ext cx="7860632" cy="44216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97E3BA-D832-12C0-D0CD-EE3C11D42E0F}"/>
              </a:ext>
            </a:extLst>
          </p:cNvPr>
          <p:cNvSpPr txBox="1"/>
          <p:nvPr/>
        </p:nvSpPr>
        <p:spPr>
          <a:xfrm>
            <a:off x="1331495" y="3105834"/>
            <a:ext cx="2197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용량이 큰 파일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Download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1658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AD90B7E-1F9D-04D8-A111-81030F649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221" y="1130968"/>
            <a:ext cx="8170779" cy="45960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D816C6-541E-A696-AB5D-39D8EF7B336C}"/>
              </a:ext>
            </a:extLst>
          </p:cNvPr>
          <p:cNvSpPr txBox="1"/>
          <p:nvPr/>
        </p:nvSpPr>
        <p:spPr>
          <a:xfrm>
            <a:off x="459874" y="2828834"/>
            <a:ext cx="35613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하단의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No thanks, just start my download.</a:t>
            </a: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708392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63982B7-F4B4-27E4-8BB5-E2A0F2195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884" y="616587"/>
            <a:ext cx="7459116" cy="56205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A5D130-5EAD-5B42-5F4C-51E17059D268}"/>
              </a:ext>
            </a:extLst>
          </p:cNvPr>
          <p:cNvSpPr txBox="1"/>
          <p:nvPr/>
        </p:nvSpPr>
        <p:spPr>
          <a:xfrm>
            <a:off x="1283369" y="3242188"/>
            <a:ext cx="2566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Custom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 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Next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4834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55D3373-672E-6660-022B-73B9D3A13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410" y="628259"/>
            <a:ext cx="7449590" cy="56014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BFFB95-E317-413E-EDBF-4D29FB03AB24}"/>
              </a:ext>
            </a:extLst>
          </p:cNvPr>
          <p:cNvSpPr txBox="1"/>
          <p:nvPr/>
        </p:nvSpPr>
        <p:spPr>
          <a:xfrm>
            <a:off x="433137" y="2967335"/>
            <a:ext cx="43092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우측 사진과 같이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MySQL Server, MySQL Workbench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클릭 후 중앙의 우측방향 화살표 클릭</a:t>
            </a:r>
          </a:p>
        </p:txBody>
      </p:sp>
    </p:spTree>
    <p:extLst>
      <p:ext uri="{BB962C8B-B14F-4D97-AF65-F5344CB8AC3E}">
        <p14:creationId xmlns:p14="http://schemas.microsoft.com/office/powerpoint/2010/main" val="3235390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83F12F7-6A4F-B9E8-EF53-8EDFD20B6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989" y="628259"/>
            <a:ext cx="7421011" cy="56014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AB5D3F-1A7B-7A62-995B-36082F6625AB}"/>
              </a:ext>
            </a:extLst>
          </p:cNvPr>
          <p:cNvSpPr txBox="1"/>
          <p:nvPr/>
        </p:nvSpPr>
        <p:spPr>
          <a:xfrm>
            <a:off x="834189" y="3244334"/>
            <a:ext cx="3588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하단의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Execute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눌러 설치</a:t>
            </a:r>
          </a:p>
        </p:txBody>
      </p:sp>
    </p:spTree>
    <p:extLst>
      <p:ext uri="{BB962C8B-B14F-4D97-AF65-F5344CB8AC3E}">
        <p14:creationId xmlns:p14="http://schemas.microsoft.com/office/powerpoint/2010/main" val="3287456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B7704F0-950C-A13D-213C-65728611A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358" y="609206"/>
            <a:ext cx="7468642" cy="56395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24F50B-8EEB-7B81-3E47-ECA2E269E51E}"/>
              </a:ext>
            </a:extLst>
          </p:cNvPr>
          <p:cNvSpPr txBox="1"/>
          <p:nvPr/>
        </p:nvSpPr>
        <p:spPr>
          <a:xfrm>
            <a:off x="898358" y="3244334"/>
            <a:ext cx="3336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설치가 다 끝나면 계속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Next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109133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6449787-FB35-AA9B-1DCF-FFAEC6EF1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937" y="623496"/>
            <a:ext cx="7440063" cy="56110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D54EF3-E427-BAD1-0853-5EB6B12BBB2D}"/>
              </a:ext>
            </a:extLst>
          </p:cNvPr>
          <p:cNvSpPr txBox="1"/>
          <p:nvPr/>
        </p:nvSpPr>
        <p:spPr>
          <a:xfrm>
            <a:off x="1155031" y="2266621"/>
            <a:ext cx="2951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화면이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나올때까지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Next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클릭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E8EB14-EC91-2183-2B73-6983B34A0037}"/>
              </a:ext>
            </a:extLst>
          </p:cNvPr>
          <p:cNvSpPr txBox="1"/>
          <p:nvPr/>
        </p:nvSpPr>
        <p:spPr>
          <a:xfrm>
            <a:off x="1155031" y="3619123"/>
            <a:ext cx="29517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Use Strong Password …</a:t>
            </a: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선택되어 있는지 확인 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Next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3373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B16E689-A5F8-E780-B242-9CCEB994E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358" y="618733"/>
            <a:ext cx="7468642" cy="56205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B888D5-ECB9-858E-374A-2F7133365844}"/>
              </a:ext>
            </a:extLst>
          </p:cNvPr>
          <p:cNvSpPr txBox="1"/>
          <p:nvPr/>
        </p:nvSpPr>
        <p:spPr>
          <a:xfrm>
            <a:off x="1106905" y="2828835"/>
            <a:ext cx="29517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MySQL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비밀번호로 설정할 비밀번호 입력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아래에 비밀번호 다시 입력 후 계속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85457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0AC472-F958-5652-91B3-03D87C986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463" y="633022"/>
            <a:ext cx="7430537" cy="5591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485C8B-4926-8A36-F39D-899EE19D85AC}"/>
              </a:ext>
            </a:extLst>
          </p:cNvPr>
          <p:cNvSpPr txBox="1"/>
          <p:nvPr/>
        </p:nvSpPr>
        <p:spPr>
          <a:xfrm>
            <a:off x="1074821" y="2967334"/>
            <a:ext cx="2951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화면이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나올때까지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Next</a:t>
            </a: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화면에서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Execute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0632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648320" y="2710804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4400" dirty="0">
                <a:latin typeface="맑은 고딕" panose="020B0503020000020004" pitchFamily="50" charset="-127"/>
                <a:ea typeface="맑은 고딕" panose="020B0503020000020004" pitchFamily="50" charset="-127"/>
                <a:cs typeface="DM Sans Medium" pitchFamily="34" charset="-120"/>
              </a:rPr>
              <a:t>IntelliJ 사이트 접속</a:t>
            </a:r>
            <a:endParaRPr lang="en-US" sz="4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1648320" y="3584922"/>
            <a:ext cx="6297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u="sng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https://www.jetbrains.com/idea/</a:t>
            </a:r>
            <a:r>
              <a:rPr lang="en-US" u="sng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 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1648320" y="3953420"/>
            <a:ext cx="6297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위 링크로 접속 </a:t>
            </a: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혹은</a:t>
            </a:r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 구글에 </a:t>
            </a:r>
            <a:r>
              <a:rPr 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IntelliJ</a:t>
            </a:r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 검색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F9E89C2-77F5-E818-4AB6-B54E534B8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463" y="628900"/>
            <a:ext cx="7430537" cy="56110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DFDC20-C98F-B9BE-DD90-65EFC29BBC17}"/>
              </a:ext>
            </a:extLst>
          </p:cNvPr>
          <p:cNvSpPr txBox="1"/>
          <p:nvPr/>
        </p:nvSpPr>
        <p:spPr>
          <a:xfrm>
            <a:off x="1074821" y="3105834"/>
            <a:ext cx="2951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오른쪽과 같이 모두 체크가 되었다면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Finish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30317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29A20E-6198-51E1-0889-B91535149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884" y="633022"/>
            <a:ext cx="7459116" cy="55919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22B591-0AE1-1301-FF5C-3F43C25C74E7}"/>
              </a:ext>
            </a:extLst>
          </p:cNvPr>
          <p:cNvSpPr txBox="1"/>
          <p:nvPr/>
        </p:nvSpPr>
        <p:spPr>
          <a:xfrm>
            <a:off x="1155032" y="3244333"/>
            <a:ext cx="2951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Next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52222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270035E-D992-CE7C-F1B4-C3502385C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937" y="613969"/>
            <a:ext cx="7440063" cy="56300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94C505-127E-7DFB-9905-590BB4F01F01}"/>
              </a:ext>
            </a:extLst>
          </p:cNvPr>
          <p:cNvSpPr txBox="1"/>
          <p:nvPr/>
        </p:nvSpPr>
        <p:spPr>
          <a:xfrm>
            <a:off x="994610" y="2828834"/>
            <a:ext cx="29517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중간의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Start MySQL Workbench after setup</a:t>
            </a: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체크 후 우측 하단의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Finish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누르면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워크벤치가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열림</a:t>
            </a:r>
          </a:p>
        </p:txBody>
      </p:sp>
    </p:spTree>
    <p:extLst>
      <p:ext uri="{BB962C8B-B14F-4D97-AF65-F5344CB8AC3E}">
        <p14:creationId xmlns:p14="http://schemas.microsoft.com/office/powerpoint/2010/main" val="5656661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864990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latin typeface="맑은 고딕" panose="020B0503020000020004" pitchFamily="50" charset="-127"/>
                <a:ea typeface="맑은 고딕" panose="020B0503020000020004" pitchFamily="50" charset="-127"/>
                <a:cs typeface="DM Sans Medium" pitchFamily="34" charset="-120"/>
              </a:rPr>
              <a:t>SpringBoot</a:t>
            </a:r>
            <a:endParaRPr lang="en-US" sz="370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 1"/>
          <p:cNvSpPr/>
          <p:nvPr/>
        </p:nvSpPr>
        <p:spPr>
          <a:xfrm>
            <a:off x="661492" y="1833662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Spring Boot 는 무슨 역할을 하는가?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 2"/>
          <p:cNvSpPr/>
          <p:nvPr/>
        </p:nvSpPr>
        <p:spPr>
          <a:xfrm>
            <a:off x="661492" y="2348707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Font typeface="+mj-lt"/>
              <a:buAutoNum type="arabicPeriod"/>
            </a:pP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내장 서버 제공 (Tomcat)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 3"/>
          <p:cNvSpPr/>
          <p:nvPr/>
        </p:nvSpPr>
        <p:spPr>
          <a:xfrm>
            <a:off x="661492" y="2717206"/>
            <a:ext cx="10869018" cy="308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571477" lvl="1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별도의 서버 설치 없이 </a:t>
            </a:r>
            <a:r>
              <a:rPr lang="en-US" sz="1458" dirty="0">
                <a:solidFill>
                  <a:schemeClr val="bg1"/>
                </a:solidFill>
                <a:highlight>
                  <a:srgbClr val="110745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onsolas" pitchFamily="34" charset="-120"/>
              </a:rPr>
              <a:t>main()</a:t>
            </a:r>
            <a:r>
              <a:rPr lang="en-US" sz="1458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 </a:t>
            </a: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실행만으로 웹 서버가 실행됨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 4"/>
          <p:cNvSpPr/>
          <p:nvPr/>
        </p:nvSpPr>
        <p:spPr>
          <a:xfrm>
            <a:off x="661492" y="3092054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Font typeface="+mj-lt"/>
              <a:buAutoNum type="arabicPeriod" startAt="2"/>
            </a:pP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자동 설정 (Auto Configuration)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 5"/>
          <p:cNvSpPr/>
          <p:nvPr/>
        </p:nvSpPr>
        <p:spPr>
          <a:xfrm>
            <a:off x="661492" y="3460552"/>
            <a:ext cx="10869018" cy="308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571477" lvl="1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chemeClr val="bg1"/>
                </a:solidFill>
                <a:highlight>
                  <a:srgbClr val="110745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onsolas" pitchFamily="34" charset="-120"/>
              </a:rPr>
              <a:t>application.yml</a:t>
            </a:r>
            <a:r>
              <a:rPr lang="en-US" sz="1458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 </a:t>
            </a: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이나 </a:t>
            </a:r>
            <a:r>
              <a:rPr lang="en-US" sz="1458" dirty="0">
                <a:solidFill>
                  <a:schemeClr val="bg1"/>
                </a:solidFill>
                <a:highlight>
                  <a:srgbClr val="110745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onsolas" pitchFamily="34" charset="-120"/>
              </a:rPr>
              <a:t>application.properties</a:t>
            </a:r>
            <a:r>
              <a:rPr lang="en-US" sz="1458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 </a:t>
            </a: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만 설정하면 복잡한 설정 없이 데이터베이스, 보안, 뷰 엔진 등 자동 구성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 6"/>
          <p:cNvSpPr/>
          <p:nvPr/>
        </p:nvSpPr>
        <p:spPr>
          <a:xfrm>
            <a:off x="661492" y="3835401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Font typeface="+mj-lt"/>
              <a:buAutoNum type="arabicPeriod" startAt="3"/>
            </a:pP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REST API 쉽게 개발 가능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 7"/>
          <p:cNvSpPr/>
          <p:nvPr/>
        </p:nvSpPr>
        <p:spPr>
          <a:xfrm>
            <a:off x="661492" y="4203899"/>
            <a:ext cx="10869018" cy="308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571477" lvl="1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chemeClr val="bg1"/>
                </a:solidFill>
                <a:highlight>
                  <a:srgbClr val="110745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onsolas" pitchFamily="34" charset="-120"/>
              </a:rPr>
              <a:t>@RestController</a:t>
            </a: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, </a:t>
            </a:r>
            <a:r>
              <a:rPr lang="en-US" sz="1458" dirty="0">
                <a:solidFill>
                  <a:schemeClr val="bg1"/>
                </a:solidFill>
                <a:highlight>
                  <a:srgbClr val="110745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onsolas" pitchFamily="34" charset="-120"/>
              </a:rPr>
              <a:t>@GetMapping</a:t>
            </a:r>
            <a:r>
              <a:rPr lang="en-US" sz="1458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 </a:t>
            </a: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같은 어노테이션으로 간단하게 API 만들기 가능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 8"/>
          <p:cNvSpPr/>
          <p:nvPr/>
        </p:nvSpPr>
        <p:spPr>
          <a:xfrm>
            <a:off x="661492" y="4578747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Font typeface="+mj-lt"/>
              <a:buAutoNum type="arabicPeriod" startAt="4"/>
            </a:pP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JPA와 같은 ORM과 통합 쉬움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 9"/>
          <p:cNvSpPr/>
          <p:nvPr/>
        </p:nvSpPr>
        <p:spPr>
          <a:xfrm>
            <a:off x="661492" y="4947246"/>
            <a:ext cx="10869018" cy="308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571477" lvl="1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chemeClr val="bg1"/>
                </a:solidFill>
                <a:highlight>
                  <a:srgbClr val="110745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onsolas" pitchFamily="34" charset="-120"/>
              </a:rPr>
              <a:t>spring-boot-starter-data-jpa</a:t>
            </a: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 를 쓰면 객체지향 방식으로 DB 제어 가능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661492" y="5322095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Font typeface="+mj-lt"/>
              <a:buAutoNum type="arabicPeriod" startAt="5"/>
            </a:pP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템플릿 엔진 지원 (Thymeleaf, JSP 등)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661492" y="5690593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571477" lvl="1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서버에서 HTML을 렌더링하는 방식의 웹사이트 개발 가능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61492" y="2656483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latin typeface="맑은 고딕" panose="020B0503020000020004" pitchFamily="50" charset="-127"/>
                <a:ea typeface="맑은 고딕" panose="020B0503020000020004" pitchFamily="50" charset="-127"/>
                <a:cs typeface="DM Sans Medium" pitchFamily="34" charset="-120"/>
              </a:rPr>
              <a:t>SpringBoot 설치</a:t>
            </a:r>
            <a:endParaRPr lang="en-US" sz="370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661492" y="3530601"/>
            <a:ext cx="6297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u="sng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https://start.spring.io/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661492" y="3899099"/>
            <a:ext cx="6297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위의 링크로 접속 </a:t>
            </a:r>
            <a:r>
              <a:rPr lang="en-US" sz="1458" b="1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혹은</a:t>
            </a: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 구글에 </a:t>
            </a:r>
            <a:r>
              <a:rPr lang="en-US" sz="1458" b="1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Spring initializr</a:t>
            </a: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 입력 후 상단의 사이트 접속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2287985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latin typeface="맑은 고딕" panose="020B0503020000020004" pitchFamily="50" charset="-127"/>
                <a:ea typeface="맑은 고딕" panose="020B0503020000020004" pitchFamily="50" charset="-127"/>
                <a:cs typeface="DM Sans Medium" pitchFamily="34" charset="-120"/>
              </a:rPr>
              <a:t>SpringBoot 설치</a:t>
            </a:r>
            <a:endParaRPr lang="en-US" sz="370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661492" y="3162102"/>
            <a:ext cx="6297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우측 화면은 설치 페이지 기준 좌측 설정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661492" y="3530601"/>
            <a:ext cx="6297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위쪽 설정은 우측 화면과 같이 설정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661492" y="3899099"/>
            <a:ext cx="6297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아래 Project Metadata 의 Group, Artifact 는 원하는 이름으로 설정 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 4"/>
          <p:cNvSpPr/>
          <p:nvPr/>
        </p:nvSpPr>
        <p:spPr>
          <a:xfrm>
            <a:off x="661492" y="4267597"/>
            <a:ext cx="6297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ex) com.example, demo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1393429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latin typeface="맑은 고딕" panose="020B0503020000020004" pitchFamily="50" charset="-127"/>
                <a:ea typeface="맑은 고딕" panose="020B0503020000020004" pitchFamily="50" charset="-127"/>
                <a:cs typeface="DM Sans Medium" pitchFamily="34" charset="-120"/>
              </a:rPr>
              <a:t>SpringBoot 설치</a:t>
            </a:r>
            <a:endParaRPr lang="en-US" sz="370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661492" y="2267546"/>
            <a:ext cx="6297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우측 화면은 설치 페이지 기준 우측 설정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661492" y="2636044"/>
            <a:ext cx="6297018" cy="611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우측 상단의 </a:t>
            </a:r>
            <a:r>
              <a:rPr lang="en-US" sz="1458" dirty="0">
                <a:solidFill>
                  <a:schemeClr val="bg1"/>
                </a:solidFill>
                <a:highlight>
                  <a:srgbClr val="110745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onsolas" pitchFamily="34" charset="-120"/>
              </a:rPr>
              <a:t>ADD DEPENDENCIES…</a:t>
            </a: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 버튼 클릭 후 다음 Dependency 검색 후 추가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661492" y="3313311"/>
            <a:ext cx="6297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571477" lvl="1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Spring Web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 4"/>
          <p:cNvSpPr/>
          <p:nvPr/>
        </p:nvSpPr>
        <p:spPr>
          <a:xfrm>
            <a:off x="661492" y="3681810"/>
            <a:ext cx="6297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571477" lvl="1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Spring Data JPA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 5"/>
          <p:cNvSpPr/>
          <p:nvPr/>
        </p:nvSpPr>
        <p:spPr>
          <a:xfrm>
            <a:off x="661492" y="4050308"/>
            <a:ext cx="6297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571477" lvl="1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MariaDB Driver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 6"/>
          <p:cNvSpPr/>
          <p:nvPr/>
        </p:nvSpPr>
        <p:spPr>
          <a:xfrm>
            <a:off x="661492" y="4418807"/>
            <a:ext cx="6297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571477" lvl="1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Thymeleaf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61492" y="4787306"/>
            <a:ext cx="6297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571477" lvl="1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Lombok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61492" y="5155804"/>
            <a:ext cx="6297018" cy="308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이후 하단의 </a:t>
            </a:r>
            <a:r>
              <a:rPr lang="en-US" sz="1458" dirty="0">
                <a:solidFill>
                  <a:schemeClr val="bg1"/>
                </a:solidFill>
                <a:highlight>
                  <a:srgbClr val="110745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onsolas" pitchFamily="34" charset="-120"/>
              </a:rPr>
              <a:t>GENERATE</a:t>
            </a:r>
            <a:r>
              <a:rPr lang="en-US" sz="1458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 </a:t>
            </a: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버튼 클릭해서 다운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661492" y="2505274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latin typeface="맑은 고딕" panose="020B0503020000020004" pitchFamily="50" charset="-127"/>
                <a:ea typeface="맑은 고딕" panose="020B0503020000020004" pitchFamily="50" charset="-127"/>
                <a:cs typeface="DM Sans Medium" pitchFamily="34" charset="-120"/>
              </a:rPr>
              <a:t>SpringBoot 설치</a:t>
            </a:r>
            <a:endParaRPr lang="en-US" sz="370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 1"/>
          <p:cNvSpPr/>
          <p:nvPr/>
        </p:nvSpPr>
        <p:spPr>
          <a:xfrm>
            <a:off x="661492" y="3379391"/>
            <a:ext cx="47730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zip 파일은 설정한 Artifact 이름으로 적용됨. ex) demo.zip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 2"/>
          <p:cNvSpPr/>
          <p:nvPr/>
        </p:nvSpPr>
        <p:spPr>
          <a:xfrm>
            <a:off x="661492" y="4050308"/>
            <a:ext cx="4773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설치한 zip 파일을 원하는 폴더에 압축 해제. ex) study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661492" y="2209899"/>
            <a:ext cx="4773018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latin typeface="맑은 고딕" panose="020B0503020000020004" pitchFamily="50" charset="-127"/>
                <a:ea typeface="맑은 고딕" panose="020B0503020000020004" pitchFamily="50" charset="-127"/>
                <a:cs typeface="DM Sans Medium" pitchFamily="34" charset="-120"/>
              </a:rPr>
              <a:t>IntelliJ 에서 SpringBoot 열기</a:t>
            </a:r>
            <a:endParaRPr lang="en-US" sz="370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 1"/>
          <p:cNvSpPr/>
          <p:nvPr/>
        </p:nvSpPr>
        <p:spPr>
          <a:xfrm>
            <a:off x="661492" y="3674666"/>
            <a:ext cx="4773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IntelliJ 실행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 2"/>
          <p:cNvSpPr/>
          <p:nvPr/>
        </p:nvSpPr>
        <p:spPr>
          <a:xfrm>
            <a:off x="661492" y="4043164"/>
            <a:ext cx="47730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이미 프로젝트가 열려있다면 좌측 상단의 IntelliJ 로고 바로 오른쪽의 메뉴 버튼 → 파일 → </a:t>
            </a:r>
            <a:r>
              <a:rPr lang="ko-KR" alt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열기</a:t>
            </a:r>
            <a:endParaRPr lang="en-US" altLang="ko-KR" sz="1458" dirty="0">
              <a:latin typeface="맑은 고딕" panose="020B0503020000020004" pitchFamily="50" charset="-127"/>
              <a:ea typeface="맑은 고딕" panose="020B0503020000020004" pitchFamily="50" charset="-127"/>
              <a:cs typeface="Inter" pitchFamily="34" charset="-120"/>
            </a:endParaRPr>
          </a:p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SpringBoot</a:t>
            </a: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58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압축을 푼 파일을 찾아 선택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78D4D00-9245-7AC1-EE9B-9D90745F9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492" y="534154"/>
            <a:ext cx="4193614" cy="57896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661492" y="2394149"/>
            <a:ext cx="4773018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latin typeface="맑은 고딕" panose="020B0503020000020004" pitchFamily="50" charset="-127"/>
                <a:ea typeface="맑은 고딕" panose="020B0503020000020004" pitchFamily="50" charset="-127"/>
                <a:cs typeface="DM Sans Medium" pitchFamily="34" charset="-120"/>
              </a:rPr>
              <a:t>IntelliJ 에서 SpringBoot 열기</a:t>
            </a:r>
            <a:endParaRPr lang="en-US" sz="370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 1"/>
          <p:cNvSpPr/>
          <p:nvPr/>
        </p:nvSpPr>
        <p:spPr>
          <a:xfrm>
            <a:off x="661492" y="3858915"/>
            <a:ext cx="47730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화면 좌측의 demo → src → main → java → com → example → demo → DemoApplication.java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CE8995-31DB-8871-9625-839871191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940" y="1364230"/>
            <a:ext cx="4391488" cy="4129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3277791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510" y="1192409"/>
            <a:ext cx="6641398" cy="475972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61492" y="2390974"/>
            <a:ext cx="4773018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latin typeface="맑은 고딕" panose="020B0503020000020004" pitchFamily="50" charset="-127"/>
                <a:ea typeface="맑은 고딕" panose="020B0503020000020004" pitchFamily="50" charset="-127"/>
                <a:cs typeface="DM Sans Medium" pitchFamily="34" charset="-120"/>
              </a:rPr>
              <a:t>IntelliJ 에서 SpringBoot 열기</a:t>
            </a:r>
            <a:endParaRPr lang="en-US" sz="370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 1"/>
          <p:cNvSpPr/>
          <p:nvPr/>
        </p:nvSpPr>
        <p:spPr>
          <a:xfrm>
            <a:off x="661492" y="3855740"/>
            <a:ext cx="4773018" cy="611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우측 상단의 파란 글씨 SDK 설정 클릭 → JDK 다운로드 클릭 → 버전을 17로 변경 후 </a:t>
            </a:r>
            <a:r>
              <a:rPr lang="en-US" sz="1458" dirty="0">
                <a:solidFill>
                  <a:schemeClr val="bg1"/>
                </a:solidFill>
                <a:highlight>
                  <a:srgbClr val="110745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onsolas" pitchFamily="34" charset="-120"/>
              </a:rPr>
              <a:t>다운로드</a:t>
            </a: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 클릭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102" y="1231549"/>
            <a:ext cx="6523309" cy="467509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61492" y="2387799"/>
            <a:ext cx="4773018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latin typeface="맑은 고딕" panose="020B0503020000020004" pitchFamily="50" charset="-127"/>
                <a:ea typeface="맑은 고딕" panose="020B0503020000020004" pitchFamily="50" charset="-127"/>
                <a:cs typeface="DM Sans Medium" pitchFamily="34" charset="-120"/>
              </a:rPr>
              <a:t>IntelliJ 에서 SpringBoot 열기</a:t>
            </a:r>
            <a:endParaRPr lang="en-US" sz="370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 1"/>
          <p:cNvSpPr/>
          <p:nvPr/>
        </p:nvSpPr>
        <p:spPr>
          <a:xfrm>
            <a:off x="661492" y="3852565"/>
            <a:ext cx="4773018" cy="617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우측 아래 </a:t>
            </a:r>
            <a:r>
              <a:rPr lang="en-US" sz="1458" dirty="0">
                <a:solidFill>
                  <a:schemeClr val="bg1"/>
                </a:solidFill>
                <a:highlight>
                  <a:srgbClr val="110745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onsolas" pitchFamily="34" charset="-120"/>
              </a:rPr>
              <a:t>Gradle 빌드 스크립트를 찾았습니다</a:t>
            </a:r>
            <a:r>
              <a:rPr lang="en-US" sz="1458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 </a:t>
            </a: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팝업의 </a:t>
            </a:r>
            <a:r>
              <a:rPr lang="en-US" sz="1458" dirty="0">
                <a:solidFill>
                  <a:schemeClr val="bg1"/>
                </a:solidFill>
                <a:highlight>
                  <a:srgbClr val="110745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onsolas" pitchFamily="34" charset="-120"/>
              </a:rPr>
              <a:t>로드</a:t>
            </a: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 버튼 클릭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205" y="1221438"/>
            <a:ext cx="6569249" cy="470801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61492" y="2394149"/>
            <a:ext cx="4773018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latin typeface="맑은 고딕" panose="020B0503020000020004" pitchFamily="50" charset="-127"/>
                <a:ea typeface="맑은 고딕" panose="020B0503020000020004" pitchFamily="50" charset="-127"/>
                <a:cs typeface="DM Sans Medium" pitchFamily="34" charset="-120"/>
              </a:rPr>
              <a:t>IntelliJ 에서 SpringBoot 열기</a:t>
            </a:r>
            <a:endParaRPr lang="en-US" sz="370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 1"/>
          <p:cNvSpPr/>
          <p:nvPr/>
        </p:nvSpPr>
        <p:spPr>
          <a:xfrm>
            <a:off x="661492" y="3858915"/>
            <a:ext cx="47730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로드가 끝났다면 좌측 상단 인텔리제이 로고 오른쪽 메뉴 클릭 → 파일 → 설정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746" y="1059681"/>
            <a:ext cx="6343965" cy="473863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61492" y="2019300"/>
            <a:ext cx="4773018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latin typeface="맑은 고딕" panose="020B0503020000020004" pitchFamily="50" charset="-127"/>
                <a:ea typeface="맑은 고딕" panose="020B0503020000020004" pitchFamily="50" charset="-127"/>
                <a:cs typeface="DM Sans Medium" pitchFamily="34" charset="-120"/>
              </a:rPr>
              <a:t>IntelliJ 에서 SpringBoot 열기</a:t>
            </a:r>
            <a:endParaRPr lang="en-US" sz="370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 1"/>
          <p:cNvSpPr/>
          <p:nvPr/>
        </p:nvSpPr>
        <p:spPr>
          <a:xfrm>
            <a:off x="661492" y="3484067"/>
            <a:ext cx="4773018" cy="308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설정창 좌측 상단의 검색 창에 </a:t>
            </a:r>
            <a:r>
              <a:rPr lang="en-US" sz="1458" dirty="0">
                <a:solidFill>
                  <a:schemeClr val="bg1"/>
                </a:solidFill>
                <a:highlight>
                  <a:srgbClr val="110745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onsolas" pitchFamily="34" charset="-120"/>
              </a:rPr>
              <a:t>gradle</a:t>
            </a: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 입력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 2"/>
          <p:cNvSpPr/>
          <p:nvPr/>
        </p:nvSpPr>
        <p:spPr>
          <a:xfrm>
            <a:off x="661492" y="3858916"/>
            <a:ext cx="4773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아래쪽 </a:t>
            </a:r>
            <a:r>
              <a:rPr lang="en-US" sz="1458" b="1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빌드, 실행, 배포</a:t>
            </a: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 &gt; </a:t>
            </a:r>
            <a:r>
              <a:rPr lang="en-US" sz="1458" b="1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빌드 도구</a:t>
            </a: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 &gt; </a:t>
            </a:r>
            <a:r>
              <a:rPr lang="en-US" sz="1458" b="1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Gradle</a:t>
            </a: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 클릭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 3"/>
          <p:cNvSpPr/>
          <p:nvPr/>
        </p:nvSpPr>
        <p:spPr>
          <a:xfrm>
            <a:off x="661492" y="4227414"/>
            <a:ext cx="4773018" cy="611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우측 다음을 사용하여 빌드 및 실행 / 테스트 실행 두 개 다 </a:t>
            </a:r>
            <a:r>
              <a:rPr lang="en-US" sz="1458" dirty="0">
                <a:solidFill>
                  <a:schemeClr val="bg1"/>
                </a:solidFill>
                <a:highlight>
                  <a:srgbClr val="110745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onsolas" pitchFamily="34" charset="-120"/>
              </a:rPr>
              <a:t>IntelliJ IDEA</a:t>
            </a:r>
            <a:r>
              <a:rPr lang="en-US" sz="1458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 </a:t>
            </a: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로 변경 후 적용 → 확인 버튼 클릭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251" y="2451730"/>
            <a:ext cx="5999984" cy="222382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Text 0"/>
          <p:cNvSpPr/>
          <p:nvPr/>
        </p:nvSpPr>
        <p:spPr>
          <a:xfrm>
            <a:off x="661492" y="1355527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latin typeface="맑은 고딕" panose="020B0503020000020004" pitchFamily="50" charset="-127"/>
                <a:ea typeface="맑은 고딕" panose="020B0503020000020004" pitchFamily="50" charset="-127"/>
                <a:cs typeface="DM Sans Medium" pitchFamily="34" charset="-120"/>
              </a:rPr>
              <a:t>MySQL 스키마 생성</a:t>
            </a:r>
            <a:endParaRPr lang="en-US" sz="370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 1"/>
          <p:cNvSpPr/>
          <p:nvPr/>
        </p:nvSpPr>
        <p:spPr>
          <a:xfrm>
            <a:off x="661492" y="2229645"/>
            <a:ext cx="4773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MySQL Workbench </a:t>
            </a:r>
            <a:r>
              <a:rPr lang="en-US" sz="1458" dirty="0" err="1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실행</a:t>
            </a: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 후 Local instance MySQL80 </a:t>
            </a:r>
            <a:r>
              <a:rPr lang="ko-KR" alt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접속</a:t>
            </a: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 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 2"/>
          <p:cNvSpPr/>
          <p:nvPr/>
        </p:nvSpPr>
        <p:spPr>
          <a:xfrm>
            <a:off x="661492" y="2598143"/>
            <a:ext cx="4773018" cy="611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ko-KR" alt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패스워드 입력 후 </a:t>
            </a:r>
            <a:r>
              <a:rPr lang="en-US" sz="1458" dirty="0" err="1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아래</a:t>
            </a: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 코드 입력 후 </a:t>
            </a:r>
            <a:r>
              <a:rPr lang="en-US" sz="1458" dirty="0">
                <a:solidFill>
                  <a:schemeClr val="bg1"/>
                </a:solidFill>
                <a:highlight>
                  <a:srgbClr val="110745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onsolas" pitchFamily="34" charset="-120"/>
              </a:rPr>
              <a:t>Ctrl + Shift + Enter</a:t>
            </a: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 동시입력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Shape 3"/>
          <p:cNvSpPr/>
          <p:nvPr/>
        </p:nvSpPr>
        <p:spPr>
          <a:xfrm>
            <a:off x="661492" y="3421956"/>
            <a:ext cx="4773018" cy="585788"/>
          </a:xfrm>
          <a:prstGeom prst="roundRect">
            <a:avLst>
              <a:gd name="adj" fmla="val 4840"/>
            </a:avLst>
          </a:prstGeom>
          <a:solidFill>
            <a:srgbClr val="110745"/>
          </a:solidFill>
          <a:ln/>
        </p:spPr>
        <p:txBody>
          <a:bodyPr/>
          <a:lstStyle/>
          <a:p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Shape 4"/>
          <p:cNvSpPr/>
          <p:nvPr/>
        </p:nvSpPr>
        <p:spPr>
          <a:xfrm>
            <a:off x="652066" y="3421956"/>
            <a:ext cx="4791869" cy="585788"/>
          </a:xfrm>
          <a:prstGeom prst="roundRect">
            <a:avLst>
              <a:gd name="adj" fmla="val 4840"/>
            </a:avLst>
          </a:prstGeom>
          <a:solidFill>
            <a:srgbClr val="110745"/>
          </a:solidFill>
          <a:ln/>
        </p:spPr>
        <p:txBody>
          <a:bodyPr/>
          <a:lstStyle/>
          <a:p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 5"/>
          <p:cNvSpPr/>
          <p:nvPr/>
        </p:nvSpPr>
        <p:spPr>
          <a:xfrm>
            <a:off x="841078" y="3563641"/>
            <a:ext cx="441384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chemeClr val="bg1"/>
                </a:solidFill>
                <a:highlight>
                  <a:srgbClr val="110745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onsolas" pitchFamily="34" charset="-120"/>
              </a:rPr>
              <a:t>CREATE DATABASE (스키마 </a:t>
            </a:r>
            <a:r>
              <a:rPr lang="en-US" sz="1458" dirty="0" err="1">
                <a:solidFill>
                  <a:schemeClr val="bg1"/>
                </a:solidFill>
                <a:highlight>
                  <a:srgbClr val="110745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onsolas" pitchFamily="34" charset="-120"/>
              </a:rPr>
              <a:t>이름</a:t>
            </a:r>
            <a:r>
              <a:rPr lang="en-US" sz="1458" dirty="0">
                <a:solidFill>
                  <a:schemeClr val="bg1"/>
                </a:solidFill>
                <a:highlight>
                  <a:srgbClr val="110745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onsolas" pitchFamily="34" charset="-120"/>
              </a:rPr>
              <a:t>);</a:t>
            </a:r>
            <a:endParaRPr lang="en-US" sz="1458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 6"/>
          <p:cNvSpPr/>
          <p:nvPr/>
        </p:nvSpPr>
        <p:spPr>
          <a:xfrm>
            <a:off x="661492" y="4220369"/>
            <a:ext cx="47730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(스키마 이름) 자리에 아무 이름이나 작성. </a:t>
            </a:r>
          </a:p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food 로 진행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 7"/>
          <p:cNvSpPr/>
          <p:nvPr/>
        </p:nvSpPr>
        <p:spPr>
          <a:xfrm>
            <a:off x="661492" y="4891286"/>
            <a:ext cx="4773018" cy="611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solidFill>
                  <a:schemeClr val="bg1"/>
                </a:solidFill>
                <a:highlight>
                  <a:srgbClr val="110745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onsolas" pitchFamily="34" charset="-120"/>
              </a:rPr>
              <a:t>Ctrl + Shift + Enter</a:t>
            </a:r>
            <a:r>
              <a:rPr lang="en-US" sz="1458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 </a:t>
            </a: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동시입력 후 좌측 </a:t>
            </a:r>
            <a:r>
              <a:rPr lang="en-US" sz="1458" dirty="0">
                <a:solidFill>
                  <a:schemeClr val="bg1"/>
                </a:solidFill>
                <a:highlight>
                  <a:srgbClr val="110745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onsolas" pitchFamily="34" charset="-120"/>
              </a:rPr>
              <a:t>SCHEMAS</a:t>
            </a: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 오른쪽의 새로고침 버튼 누르면 스키마 추가된 것이 보임 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492" y="1446802"/>
            <a:ext cx="4125055" cy="394217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61492" y="2236589"/>
            <a:ext cx="4773018" cy="118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Application.yml</a:t>
            </a:r>
            <a:endParaRPr lang="en-US" sz="370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 1"/>
          <p:cNvSpPr/>
          <p:nvPr/>
        </p:nvSpPr>
        <p:spPr>
          <a:xfrm>
            <a:off x="661492" y="3701356"/>
            <a:ext cx="4773018" cy="9199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좌측 여러 폴더 사이 main 폴더 아래 resources 아래 </a:t>
            </a:r>
            <a:r>
              <a:rPr lang="en-US" sz="1458" dirty="0">
                <a:solidFill>
                  <a:schemeClr val="bg1"/>
                </a:solidFill>
                <a:highlight>
                  <a:srgbClr val="110745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onsolas" pitchFamily="34" charset="-120"/>
              </a:rPr>
              <a:t>application.properties</a:t>
            </a:r>
            <a:r>
              <a:rPr lang="en-US" sz="1458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 </a:t>
            </a: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파일 우클릭 → </a:t>
            </a:r>
            <a:r>
              <a:rPr lang="en-US" sz="1458" dirty="0">
                <a:solidFill>
                  <a:schemeClr val="bg1"/>
                </a:solidFill>
                <a:highlight>
                  <a:srgbClr val="110745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onsolas" pitchFamily="34" charset="-120"/>
              </a:rPr>
              <a:t>이름 변경</a:t>
            </a:r>
            <a:r>
              <a:rPr lang="en-US" sz="1458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 </a:t>
            </a: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→ </a:t>
            </a:r>
            <a:r>
              <a:rPr lang="en-US" sz="1458" dirty="0">
                <a:solidFill>
                  <a:schemeClr val="bg1"/>
                </a:solidFill>
                <a:highlight>
                  <a:srgbClr val="110745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onsolas" pitchFamily="34" charset="-120"/>
              </a:rPr>
              <a:t>application.yml</a:t>
            </a:r>
            <a:r>
              <a:rPr lang="en-US" sz="1458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 </a:t>
            </a: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로 변경 후 아래 </a:t>
            </a:r>
            <a:r>
              <a:rPr lang="en-US" sz="1458" dirty="0">
                <a:solidFill>
                  <a:schemeClr val="bg1"/>
                </a:solidFill>
                <a:highlight>
                  <a:srgbClr val="110745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onsolas" pitchFamily="34" charset="-120"/>
              </a:rPr>
              <a:t>리팩터링</a:t>
            </a: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 버튼 클릭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582117"/>
            <a:ext cx="4725492" cy="590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25"/>
              </a:lnSpc>
            </a:pPr>
            <a:r>
              <a:rPr lang="en-US" sz="3708" dirty="0">
                <a:latin typeface="맑은 고딕" panose="020B0503020000020004" pitchFamily="50" charset="-127"/>
                <a:ea typeface="맑은 고딕" panose="020B0503020000020004" pitchFamily="50" charset="-127"/>
                <a:cs typeface="DM Sans Medium" pitchFamily="34" charset="-120"/>
              </a:rPr>
              <a:t>application.yml 수정</a:t>
            </a:r>
            <a:endParaRPr lang="en-US" sz="370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 3"/>
          <p:cNvSpPr/>
          <p:nvPr/>
        </p:nvSpPr>
        <p:spPr>
          <a:xfrm>
            <a:off x="841078" y="1739603"/>
            <a:ext cx="10509845" cy="45362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 err="1">
                <a:solidFill>
                  <a:schemeClr val="bg1"/>
                </a:solidFill>
                <a:highlight>
                  <a:srgbClr val="110745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onsolas" pitchFamily="34" charset="-120"/>
              </a:rPr>
              <a:t>application.yml</a:t>
            </a: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파일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열고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아래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내용 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작성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76197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76197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server</a:t>
            </a:r>
            <a:r>
              <a:rPr lang="ko-KR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br>
              <a:rPr lang="ko-KR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address</a:t>
            </a:r>
            <a:r>
              <a:rPr lang="ko-KR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0.0.0.0</a:t>
            </a:r>
            <a:br>
              <a:rPr lang="ko-KR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port</a:t>
            </a:r>
            <a:r>
              <a:rPr lang="ko-KR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8080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프론트 엔드 포트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lang="ko-KR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spring</a:t>
            </a:r>
            <a:r>
              <a:rPr lang="ko-KR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br>
              <a:rPr lang="ko-KR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datasource</a:t>
            </a:r>
            <a:r>
              <a:rPr lang="ko-KR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br>
              <a:rPr lang="ko-KR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url: </a:t>
            </a:r>
            <a:r>
              <a:rPr lang="ko-KR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jdbc:mysql</a:t>
            </a:r>
            <a:r>
              <a:rPr lang="ko-KR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://</a:t>
            </a:r>
            <a:r>
              <a:rPr lang="ko-KR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localhost</a:t>
            </a:r>
            <a:r>
              <a:rPr lang="ko-KR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3306</a:t>
            </a:r>
            <a:r>
              <a:rPr lang="ko-KR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스키마 이름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lang="ko-KR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username</a:t>
            </a:r>
            <a:r>
              <a:rPr lang="ko-KR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root</a:t>
            </a:r>
            <a:br>
              <a:rPr lang="ko-KR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password</a:t>
            </a:r>
            <a:r>
              <a:rPr lang="ko-KR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br>
              <a:rPr lang="ko-KR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driver-class-name</a:t>
            </a:r>
            <a:r>
              <a:rPr lang="ko-KR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com.mysql.cj.jdbc.Driver</a:t>
            </a:r>
            <a:br>
              <a:rPr lang="ko-KR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jpa</a:t>
            </a:r>
            <a:r>
              <a:rPr lang="ko-KR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br>
              <a:rPr lang="ko-KR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hibernate</a:t>
            </a:r>
            <a:r>
              <a:rPr lang="ko-KR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br>
              <a:rPr lang="ko-KR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ddl-auto</a:t>
            </a:r>
            <a:r>
              <a:rPr lang="ko-KR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update</a:t>
            </a:r>
            <a:br>
              <a:rPr lang="ko-KR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show-sql</a:t>
            </a:r>
            <a:r>
              <a:rPr lang="ko-KR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true</a:t>
            </a:r>
            <a:br>
              <a:rPr lang="ko-KR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properties</a:t>
            </a:r>
            <a:r>
              <a:rPr lang="ko-KR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br>
              <a:rPr lang="ko-KR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hibernate</a:t>
            </a:r>
            <a:r>
              <a:rPr lang="ko-KR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br>
              <a:rPr lang="ko-KR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ko-KR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format_sql</a:t>
            </a:r>
            <a:r>
              <a:rPr lang="ko-KR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ko-KR" sz="15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true</a:t>
            </a:r>
            <a:endParaRPr lang="ko-KR" altLang="ko-KR" sz="3667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6035775"/>
            <a:ext cx="10869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971" y="1963192"/>
            <a:ext cx="5252200" cy="325437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87829" y="2617415"/>
            <a:ext cx="3780433" cy="472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708"/>
              </a:lnSpc>
            </a:pPr>
            <a:r>
              <a:rPr lang="en-US" sz="2958" dirty="0">
                <a:latin typeface="맑은 고딕" panose="020B0503020000020004" pitchFamily="50" charset="-127"/>
                <a:ea typeface="맑은 고딕" panose="020B0503020000020004" pitchFamily="50" charset="-127"/>
                <a:cs typeface="DM Sans Medium" pitchFamily="34" charset="-120"/>
              </a:rPr>
              <a:t>IntelliJ IDEA 설치 </a:t>
            </a:r>
            <a:endParaRPr lang="en-US" sz="29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 1"/>
          <p:cNvSpPr/>
          <p:nvPr/>
        </p:nvSpPr>
        <p:spPr>
          <a:xfrm>
            <a:off x="887829" y="3278907"/>
            <a:ext cx="47730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이 앱이 디바이스를 변경할 수 있도록 허용하시겠어요? -&gt; 예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 2"/>
          <p:cNvSpPr/>
          <p:nvPr/>
        </p:nvSpPr>
        <p:spPr>
          <a:xfrm>
            <a:off x="887829" y="3949824"/>
            <a:ext cx="4773018" cy="308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ko-KR" altLang="en-US" sz="1458" b="1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다음</a:t>
            </a:r>
            <a:r>
              <a:rPr lang="en-US" altLang="ko-KR" sz="1458" b="1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 &gt;</a:t>
            </a:r>
            <a:r>
              <a:rPr lang="ko-KR" altLang="en-US" sz="1458" b="1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 </a:t>
            </a:r>
            <a:r>
              <a:rPr lang="en-US" sz="1458" dirty="0" err="1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버튼</a:t>
            </a: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 클릭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676" y="1716879"/>
            <a:ext cx="5526346" cy="342424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61492" y="2943820"/>
            <a:ext cx="3780433" cy="472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708"/>
              </a:lnSpc>
            </a:pPr>
            <a:r>
              <a:rPr lang="en-US" sz="2958" dirty="0">
                <a:latin typeface="맑은 고딕" panose="020B0503020000020004" pitchFamily="50" charset="-127"/>
                <a:ea typeface="맑은 고딕" panose="020B0503020000020004" pitchFamily="50" charset="-127"/>
                <a:cs typeface="DM Sans Medium" pitchFamily="34" charset="-120"/>
              </a:rPr>
              <a:t>IntelliJ IDEA 설치 </a:t>
            </a:r>
            <a:endParaRPr lang="en-US" sz="29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 1"/>
          <p:cNvSpPr/>
          <p:nvPr/>
        </p:nvSpPr>
        <p:spPr>
          <a:xfrm>
            <a:off x="661492" y="3605312"/>
            <a:ext cx="4773018" cy="308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그대로 </a:t>
            </a:r>
            <a:r>
              <a:rPr lang="en-US" sz="1458" dirty="0" err="1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두고</a:t>
            </a: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 </a:t>
            </a:r>
            <a:r>
              <a:rPr lang="ko-KR" altLang="en-US" sz="1458" b="1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다음</a:t>
            </a:r>
            <a:r>
              <a:rPr lang="en-US" altLang="ko-KR" sz="1458" b="1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 &gt;</a:t>
            </a:r>
            <a:r>
              <a:rPr lang="ko-KR" alt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 </a:t>
            </a:r>
            <a:r>
              <a:rPr lang="en-US" sz="1458" dirty="0" err="1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버튼</a:t>
            </a: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 클릭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621" y="1411889"/>
            <a:ext cx="5986849" cy="370957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61492" y="1131193"/>
            <a:ext cx="3780433" cy="472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708"/>
              </a:lnSpc>
            </a:pPr>
            <a:r>
              <a:rPr lang="en-US" sz="2958" dirty="0">
                <a:latin typeface="맑은 고딕" panose="020B0503020000020004" pitchFamily="50" charset="-127"/>
                <a:ea typeface="맑은 고딕" panose="020B0503020000020004" pitchFamily="50" charset="-127"/>
                <a:cs typeface="DM Sans Medium" pitchFamily="34" charset="-120"/>
              </a:rPr>
              <a:t>IntelliJ IDEA 설치 </a:t>
            </a:r>
            <a:endParaRPr lang="en-US" sz="29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 1"/>
          <p:cNvSpPr/>
          <p:nvPr/>
        </p:nvSpPr>
        <p:spPr>
          <a:xfrm>
            <a:off x="661492" y="1792685"/>
            <a:ext cx="4773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데스크톱 바로가기 생성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 2"/>
          <p:cNvSpPr/>
          <p:nvPr/>
        </p:nvSpPr>
        <p:spPr>
          <a:xfrm>
            <a:off x="661492" y="2161183"/>
            <a:ext cx="4773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571477" lvl="1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IntelliJ IDEA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 3"/>
          <p:cNvSpPr/>
          <p:nvPr/>
        </p:nvSpPr>
        <p:spPr>
          <a:xfrm>
            <a:off x="661492" y="2529682"/>
            <a:ext cx="4773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571477" lvl="1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바탕화면에 바로가기 아이콘 생성 → 편리함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 4"/>
          <p:cNvSpPr/>
          <p:nvPr/>
        </p:nvSpPr>
        <p:spPr>
          <a:xfrm>
            <a:off x="661492" y="2898181"/>
            <a:ext cx="4773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PATH 변수 업데이트 (재시작 필요)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 5"/>
          <p:cNvSpPr/>
          <p:nvPr/>
        </p:nvSpPr>
        <p:spPr>
          <a:xfrm>
            <a:off x="661492" y="3266679"/>
            <a:ext cx="47730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477" lvl="1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PATH에 "bin" 폴더 추가 → IntelliJ 가 설치 된 폴더의 bin 폴더 경로를 환경 변수 PATH 에 추가함.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 6"/>
          <p:cNvSpPr/>
          <p:nvPr/>
        </p:nvSpPr>
        <p:spPr>
          <a:xfrm>
            <a:off x="661492" y="3937596"/>
            <a:ext cx="4773018" cy="308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571477" lvl="1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VS Code 의 </a:t>
            </a:r>
            <a:r>
              <a:rPr lang="en-US" sz="1458" dirty="0">
                <a:solidFill>
                  <a:schemeClr val="bg1"/>
                </a:solidFill>
                <a:highlight>
                  <a:srgbClr val="110745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onsolas" pitchFamily="34" charset="-120"/>
              </a:rPr>
              <a:t>code .</a:t>
            </a:r>
            <a:r>
              <a:rPr lang="en-US" sz="1458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 </a:t>
            </a: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과 같은 기능 사용 가능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 7"/>
          <p:cNvSpPr/>
          <p:nvPr/>
        </p:nvSpPr>
        <p:spPr>
          <a:xfrm>
            <a:off x="661492" y="4312444"/>
            <a:ext cx="4773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컨텍스트 메뉴 업데이트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 8"/>
          <p:cNvSpPr/>
          <p:nvPr/>
        </p:nvSpPr>
        <p:spPr>
          <a:xfrm>
            <a:off x="661492" y="4680943"/>
            <a:ext cx="4773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571477" lvl="1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'폴더를 프로젝트로 열기' 추가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 9"/>
          <p:cNvSpPr/>
          <p:nvPr/>
        </p:nvSpPr>
        <p:spPr>
          <a:xfrm>
            <a:off x="661492" y="5049441"/>
            <a:ext cx="47730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연결 생성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661492" y="5417940"/>
            <a:ext cx="4773018" cy="308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571477" lvl="1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java 를 사용할 예정이므로 </a:t>
            </a:r>
            <a:r>
              <a:rPr lang="en-US" sz="1458" dirty="0">
                <a:solidFill>
                  <a:schemeClr val="bg1"/>
                </a:solidFill>
                <a:highlight>
                  <a:srgbClr val="110745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onsolas" pitchFamily="34" charset="-120"/>
              </a:rPr>
              <a:t>.java</a:t>
            </a:r>
            <a:r>
              <a:rPr lang="en-US" sz="1458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 </a:t>
            </a: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체크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269" y="1744825"/>
            <a:ext cx="6005239" cy="372097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61492" y="2943820"/>
            <a:ext cx="3780433" cy="472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708"/>
              </a:lnSpc>
            </a:pPr>
            <a:r>
              <a:rPr lang="en-US" sz="2958" dirty="0">
                <a:latin typeface="맑은 고딕" panose="020B0503020000020004" pitchFamily="50" charset="-127"/>
                <a:ea typeface="맑은 고딕" panose="020B0503020000020004" pitchFamily="50" charset="-127"/>
                <a:cs typeface="DM Sans Medium" pitchFamily="34" charset="-120"/>
              </a:rPr>
              <a:t>IntelliJ IDEA 설치 </a:t>
            </a:r>
            <a:endParaRPr lang="en-US" sz="29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 1"/>
          <p:cNvSpPr/>
          <p:nvPr/>
        </p:nvSpPr>
        <p:spPr>
          <a:xfrm>
            <a:off x="661492" y="3605312"/>
            <a:ext cx="4773018" cy="308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그대로 두고 </a:t>
            </a:r>
            <a:r>
              <a:rPr lang="en-US" sz="1458" dirty="0">
                <a:solidFill>
                  <a:schemeClr val="bg1"/>
                </a:solidFill>
                <a:highlight>
                  <a:srgbClr val="110745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Consolas" pitchFamily="34" charset="-120"/>
              </a:rPr>
              <a:t>설치</a:t>
            </a:r>
            <a:r>
              <a:rPr lang="en-US" sz="1458" dirty="0">
                <a:latin typeface="맑은 고딕" panose="020B0503020000020004" pitchFamily="50" charset="-127"/>
                <a:ea typeface="맑은 고딕" panose="020B0503020000020004" pitchFamily="50" charset="-127"/>
                <a:cs typeface="Inter" pitchFamily="34" charset="-120"/>
              </a:rPr>
              <a:t> 버튼 클릭</a:t>
            </a:r>
            <a:endParaRPr lang="en-US" sz="145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사용자 지정 1">
      <a:majorFont>
        <a:latin typeface="Aptos Display"/>
        <a:ea typeface="D2Coding"/>
        <a:cs typeface=""/>
      </a:majorFont>
      <a:minorFont>
        <a:latin typeface="Aptos"/>
        <a:ea typeface="D2Coding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254</TotalTime>
  <Words>1108</Words>
  <Application>Microsoft Office PowerPoint</Application>
  <PresentationFormat>와이드스크린</PresentationFormat>
  <Paragraphs>172</Paragraphs>
  <Slides>46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0" baseType="lpstr">
      <vt:lpstr>맑은 고딕</vt:lpstr>
      <vt:lpstr>Aptos Display</vt:lpstr>
      <vt:lpstr>Arial</vt:lpstr>
      <vt:lpstr>Office Theme</vt:lpstr>
      <vt:lpstr>PowerPoint 프레젠테이션</vt:lpstr>
      <vt:lpstr>JDK(JAVA_HOME)설정하는 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MySQL 설치방법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. seolro0423</dc:creator>
  <cp:lastModifiedBy>. seolro0423</cp:lastModifiedBy>
  <cp:revision>3</cp:revision>
  <dcterms:created xsi:type="dcterms:W3CDTF">2025-05-19T15:50:10Z</dcterms:created>
  <dcterms:modified xsi:type="dcterms:W3CDTF">2025-06-16T17:53:29Z</dcterms:modified>
</cp:coreProperties>
</file>